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 /><Relationship Id="rId26" Type="http://schemas.openxmlformats.org/officeDocument/2006/relationships/tableStyles" Target="tableStyles.xml" /><Relationship Id="rId2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66764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561027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660488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1F85875-440D-7F78-AFFA-91616CB0E4C3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855055-2DFF-BDBC-4D1D-EAB1C8E646FF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49455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259300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719021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4B1EC6B-1B5C-1303-7EE5-A2CE128A29DF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602300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370174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035349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54F764-2C48-CF63-2939-7E9D3BBD9F3C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95348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6321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734530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AFEDEDA-7802-9014-9339-D3FD07BC9F35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84824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695464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238776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8330AC-AA21-0159-DCAF-B6501B9A6F72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42210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671102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343418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EBE9E3-05D7-74B4-1D8C-3C8866FC0EBA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83822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318573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35209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3C0F78-48C5-D23E-28B3-BDCE2960A2E2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58405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719568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112136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37FF993-3F59-916F-8B2E-14B39D859453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01097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66152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2012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D6261C-F009-76AB-7892-803626D12C54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17440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90363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252369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A247C8-8A3A-5A0A-2852-0F0CA3C1EBC7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14008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023446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32364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6084D3-65D1-B704-6A62-B2A0279549D5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02817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943249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802788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3DE3D03-FA52-9F19-AE88-42C1D867F24A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60776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374655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158293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6745789-1B1A-4256-2B95-9A1F8C43CB93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36840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39578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724445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CE343ED-FDD0-EAA3-4E57-467CDCA4C569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79048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943677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902508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3CFB87-6937-5BD7-6649-FD7A7B39802A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80268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41250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984991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C2175B-CE74-90D1-5EBB-51957F7AD4C0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18658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14797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52875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5F3245-6ED6-BBE7-0A00-2065730D94B8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15722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256579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46135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79C97F-46B4-7952-FF4D-6CCD6CFDD353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Командные оболочки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174097" y="5066907"/>
            <a:ext cx="1171453" cy="573856"/>
          </a:xfrm>
        </p:spPr>
        <p:txBody>
          <a:bodyPr/>
          <a:lstStyle/>
          <a:p>
            <a:pPr>
              <a:defRPr/>
            </a:pPr>
            <a:r>
              <a:rPr lang="en-US"/>
              <a:t>P2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389677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Графические оболочки: Windows. </a:t>
            </a:r>
            <a:r>
              <a:rPr lang="ru-RU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Cairo Desktop</a:t>
            </a:r>
            <a:endParaRPr sz="2200"/>
          </a:p>
        </p:txBody>
      </p:sp>
      <p:pic>
        <p:nvPicPr>
          <p:cNvPr id="211315402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385566" y="913221"/>
            <a:ext cx="9059505" cy="5662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742607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587374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ru-RU" sz="2400" b="0" i="0" u="none" strike="noStrike" cap="none" spc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Графические оболочки: Linux. Добро пожаловать в зоопарк</a:t>
            </a:r>
            <a:endParaRPr sz="2400"/>
          </a:p>
        </p:txBody>
      </p:sp>
      <p:sp>
        <p:nvSpPr>
          <p:cNvPr id="179256656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139072"/>
            <a:ext cx="10515600" cy="503789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Gnome (Ubuntu)</a:t>
            </a:r>
            <a:endParaRPr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Kde Plasma (Kubuntu, </a:t>
            </a: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Calculate Linux</a:t>
            </a: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)</a:t>
            </a:r>
            <a:endParaRPr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Cinnamon (</a:t>
            </a: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Linux </a:t>
            </a: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Mint, Calculate Linux, ALT Linux)</a:t>
            </a:r>
            <a:endParaRPr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Xfce (Debian)</a:t>
            </a:r>
            <a:endParaRPr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MATE (Linux Mint)</a:t>
            </a:r>
            <a:endParaRPr sz="20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i3wm</a:t>
            </a:r>
            <a:endParaRPr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Pantheon (elementary)</a:t>
            </a:r>
            <a:endParaRPr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Budgie (Solus)</a:t>
            </a:r>
            <a:b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endParaRPr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Fly (российская от Astra Linux)</a:t>
            </a:r>
            <a:b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endParaRPr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Все эти оболочки можно ставить на </a:t>
            </a:r>
            <a:r>
              <a:rPr lang="ru-RU" sz="2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любую </a:t>
            </a: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ОС.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483081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Astra Linux 1.5</a:t>
            </a:r>
            <a:endParaRPr sz="2200"/>
          </a:p>
        </p:txBody>
      </p:sp>
      <p:pic>
        <p:nvPicPr>
          <p:cNvPr id="16491462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75747" y="1217628"/>
            <a:ext cx="5457824" cy="5057775"/>
          </a:xfrm>
          <a:prstGeom prst="rect">
            <a:avLst/>
          </a:prstGeom>
        </p:spPr>
      </p:pic>
      <p:pic>
        <p:nvPicPr>
          <p:cNvPr id="157738682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854072" y="1165241"/>
            <a:ext cx="4562474" cy="5162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055115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Astra Linux 1.8</a:t>
            </a:r>
            <a:endParaRPr sz="2200"/>
          </a:p>
        </p:txBody>
      </p:sp>
      <p:pic>
        <p:nvPicPr>
          <p:cNvPr id="6877135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311900" y="978275"/>
            <a:ext cx="7371217" cy="55082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896919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Gnome</a:t>
            </a:r>
            <a:endParaRPr sz="2200"/>
          </a:p>
        </p:txBody>
      </p:sp>
      <p:pic>
        <p:nvPicPr>
          <p:cNvPr id="95278552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365783" y="913221"/>
            <a:ext cx="9460433" cy="53235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33942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Mate</a:t>
            </a:r>
            <a:endParaRPr sz="2200"/>
          </a:p>
        </p:txBody>
      </p:sp>
      <p:pic>
        <p:nvPicPr>
          <p:cNvPr id="51438453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17709" y="1191048"/>
            <a:ext cx="9156580" cy="5152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136818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lang="ru-RU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Cinnamon </a:t>
            </a:r>
            <a:endParaRPr sz="2200"/>
          </a:p>
        </p:txBody>
      </p:sp>
      <p:pic>
        <p:nvPicPr>
          <p:cNvPr id="14291094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18489" y="1032491"/>
            <a:ext cx="9755020" cy="5489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080785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KDE Plasma</a:t>
            </a:r>
            <a:endParaRPr sz="2200"/>
          </a:p>
        </p:txBody>
      </p:sp>
      <p:pic>
        <p:nvPicPr>
          <p:cNvPr id="179199797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34447" y="913221"/>
            <a:ext cx="8923105" cy="5580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745549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3"/>
            <a:ext cx="10515600" cy="548094"/>
          </a:xfrm>
        </p:spPr>
        <p:txBody>
          <a:bodyPr/>
          <a:lstStyle/>
          <a:p>
            <a:pPr>
              <a:defRPr/>
            </a:pPr>
            <a:r>
              <a:rPr sz="2200"/>
              <a:t>Командный интерпретатор (TUI)</a:t>
            </a:r>
            <a:endParaRPr sz="2200"/>
          </a:p>
        </p:txBody>
      </p:sp>
      <p:sp>
        <p:nvSpPr>
          <p:cNvPr id="150214876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7" y="1060515"/>
            <a:ext cx="10515600" cy="511644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Один из вариантов оболочки, который предоставляется каждой ОС, – </a:t>
            </a:r>
            <a:r>
              <a:rPr lang="ru-RU" sz="18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к</a:t>
            </a:r>
            <a:r>
              <a:rPr lang="ru-RU" sz="18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омандный интерпретатор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 Командный интерпретатор выполняет команды, переданные юзером через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интерфейс командной строки (Command line interface, CLI). </a:t>
            </a:r>
            <a:endParaRPr lang="ru-RU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ru-RU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Плюсы работы через интерфейс командной строки:</a:t>
            </a:r>
            <a:endParaRPr lang="ru-RU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697020" lvl="1" indent="-239820">
              <a:buFont typeface="Arial"/>
              <a:buAutoNum type="arabicPeriod"/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Менее затратный в плане использования ресурсов ПК;</a:t>
            </a:r>
            <a:endParaRPr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697020" lvl="1" indent="-239820">
              <a:buFont typeface="Arial"/>
              <a:buAutoNum type="arabicPeriod"/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Выше скорость работы пользователя в сравнении с графическими оболочками;</a:t>
            </a:r>
            <a:endParaRPr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697020" lvl="1" indent="-239820">
              <a:buFont typeface="Arial"/>
              <a:buAutoNum type="arabicPeriod"/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Возможность написания сценариев (скриптов).</a:t>
            </a:r>
            <a:b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endParaRPr lang="ru-RU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18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Сценарий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– набор команд, которые будут выполнятся последовательно. Сценарии выполняют другие программы, программа – набор инструкций на каком-то ЯП для выполнения пользовательских задач.</a:t>
            </a:r>
            <a:endParaRPr lang="ru-RU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ru-RU" sz="1800"/>
          </a:p>
          <a:p>
            <a:pPr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Сценарии пишутся на «сценарном языке». Это может быть как и ЯП, так и язык командной оболочки. Сценарии как правило интерпретируются (переводятся в машинные команды во время выполнения).</a:t>
            </a:r>
            <a:endParaRPr lang="ru-RU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ru-RU"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931838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3"/>
            <a:ext cx="10515600" cy="548094"/>
          </a:xfrm>
        </p:spPr>
        <p:txBody>
          <a:bodyPr/>
          <a:lstStyle/>
          <a:p>
            <a:pPr>
              <a:defRPr/>
            </a:pPr>
            <a:r>
              <a:rPr sz="2200"/>
              <a:t>Командный интерпретатор</a:t>
            </a:r>
            <a:endParaRPr sz="2200"/>
          </a:p>
        </p:txBody>
      </p:sp>
      <p:sp>
        <p:nvSpPr>
          <p:cNvPr id="34012386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7" y="1060515"/>
            <a:ext cx="10515600" cy="511644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Виды сценарных языков:</a:t>
            </a:r>
            <a:endParaRPr sz="1800" b="0">
              <a:latin typeface="Arial"/>
              <a:cs typeface="Arial"/>
            </a:endParaRPr>
          </a:p>
          <a:p>
            <a:pPr marL="283878" indent="-283878">
              <a:buFont typeface="Arial"/>
              <a:buAutoNum type="arabicPeriod"/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Командно-сценарные языки (язык командного интерпретатора, т.е. оболочки): </a:t>
            </a:r>
            <a:endParaRPr sz="1800" b="0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683928" lvl="1" indent="-283878">
              <a:buFont typeface="Arial"/>
              <a:buAutoNum type="arabicPeriod"/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sh (Unix);</a:t>
            </a:r>
            <a:endParaRPr sz="1800" b="0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683928" lvl="1" indent="-283878">
              <a:buFont typeface="Arial"/>
              <a:buAutoNum type="arabicPeriod"/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bash (Linux);</a:t>
            </a:r>
            <a:endParaRPr sz="1800" b="0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683928" lvl="1" indent="-283878">
              <a:buFont typeface="Arial"/>
              <a:buAutoNum type="arabicPeriod"/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cmd и PowerShell (Windows);</a:t>
            </a:r>
            <a:endParaRPr sz="1800" b="0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683928" lvl="1" indent="-283878">
              <a:buFont typeface="Arial"/>
              <a:buAutoNum type="arabicPeriod"/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A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ppleScript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(MacOS).</a:t>
            </a:r>
            <a:b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endParaRPr sz="1800" b="0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283878" indent="-283878">
              <a:buFont typeface="Arial"/>
              <a:buAutoNum type="arabicPeriod"/>
              <a:defRPr/>
            </a:pPr>
            <a:r>
              <a:rPr lang="ru-RU"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Встроенные языки (скрипты прикладного ПО):</a:t>
            </a:r>
            <a:endParaRPr sz="1800" b="0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697020" lvl="1" indent="-239820">
              <a:buFont typeface="Arial"/>
              <a:buAutoNum type="arabicPeriod"/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VBA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, 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Visual Basic для приложений (Microsoft Office, AutoCad);</a:t>
            </a:r>
            <a:endParaRPr sz="1800" b="0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697020" lvl="1" indent="-239820">
              <a:buFont typeface="Arial"/>
              <a:buAutoNum type="arabicPeriod"/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Emacs Lisp</a:t>
            </a:r>
            <a:r>
              <a:rPr lang="ru-RU"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(</a:t>
            </a:r>
            <a:r>
              <a:rPr lang="ru-RU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Emacs </a:t>
            </a:r>
            <a:r>
              <a:rPr lang="ru-RU"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редактор);</a:t>
            </a:r>
            <a:endParaRPr sz="1800" b="0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697020" lvl="1" indent="-239820">
              <a:buFont typeface="Arial"/>
              <a:buAutoNum type="arabicPeriod"/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UnrealScript</a:t>
            </a:r>
            <a:r>
              <a:rPr lang="ru-RU"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(скрипты для Unreal Engine).</a:t>
            </a:r>
            <a:br>
              <a:rPr lang="ru-RU"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endParaRPr sz="1800" b="0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283878" indent="-283878">
              <a:buFont typeface="Arial"/>
              <a:buAutoNum type="arabicPeriod"/>
              <a:defRPr/>
            </a:pPr>
            <a:r>
              <a:rPr lang="ru-RU"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Языки общего назначения: </a:t>
            </a:r>
            <a:r>
              <a:rPr lang="ru-RU"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Python, Ruby, Lisp,  JavaScript</a:t>
            </a:r>
            <a:endParaRPr sz="1800" b="0" i="0" u="none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389049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Оболочка ОС (shell)</a:t>
            </a:r>
            <a:endParaRPr sz="2200"/>
          </a:p>
        </p:txBody>
      </p:sp>
      <p:sp>
        <p:nvSpPr>
          <p:cNvPr id="172528920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060515"/>
            <a:ext cx="10515600" cy="51164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ru-RU" sz="18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Оболочка ОС (shell)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— программа, предоставляющая интерфейс для взаимодействия пользователя с функциями системы.</a:t>
            </a: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Основная функция операционной системы — исполнять прикладные программы и предоставлять программный интерфейс между программами и аппаратурой. ОС принимает команды на запуск каких-то программы с помощью программы-оболочки и передаёт их дальше в ядро.</a:t>
            </a: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Оболочки имеют 2 типа взаимодействия с пользователем: </a:t>
            </a:r>
            <a:r>
              <a:rPr lang="ru-RU" sz="18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текстовый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пользовательский интерфейс (TUI) и </a:t>
            </a:r>
            <a:r>
              <a:rPr lang="ru-RU" sz="18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графический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пользовательский интерфейс (GUI).</a:t>
            </a:r>
            <a:b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b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endParaRPr lang="ru-RU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1800" b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917885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3"/>
            <a:ext cx="10515600" cy="548094"/>
          </a:xfrm>
        </p:spPr>
        <p:txBody>
          <a:bodyPr/>
          <a:lstStyle/>
          <a:p>
            <a:pPr>
              <a:defRPr/>
            </a:pPr>
            <a:r>
              <a:rPr sz="2200"/>
              <a:t>Командный интерпретатор Linux</a:t>
            </a:r>
            <a:endParaRPr sz="2200"/>
          </a:p>
        </p:txBody>
      </p:sp>
      <p:sp>
        <p:nvSpPr>
          <p:cNvPr id="55319915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7" y="1060515"/>
            <a:ext cx="10515600" cy="511644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000"/>
              <a:t>Bash</a:t>
            </a: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— командная оболочка, особенно популярна в среде Linux, где она часто используется в качестве предустановленной командной оболочки. </a:t>
            </a:r>
            <a:endParaRPr lang="ru-RU"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ru-RU"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Исполняемый файл bash как правило находится в /bin/ (/bin/bash)</a:t>
            </a:r>
            <a:endParaRPr lang="ru-RU"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ru-RU"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В простейшем случае скрипт — простой список команд, записанный в файл. Командный процессор должен знать, что он должен этот файл обработать, а не просто прочесть его содержимое. </a:t>
            </a:r>
            <a:b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b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Для этого служит специальная конструкция, называемая shebang: #!. Shebang означает, что после этого спецсимвола находится путь к интерпретатору для исполнения сценария. </a:t>
            </a:r>
            <a:b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b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#!/bin/bash</a:t>
            </a:r>
            <a:endParaRPr lang="ru-RU"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876234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Графические оболочки: Windows</a:t>
            </a:r>
            <a:endParaRPr sz="2200"/>
          </a:p>
        </p:txBody>
      </p:sp>
      <p:sp>
        <p:nvSpPr>
          <p:cNvPr id="100717021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060515"/>
            <a:ext cx="10818654" cy="90340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explorer.exe</a:t>
            </a:r>
            <a:r>
              <a:rPr sz="1800"/>
              <a:t> – он же Проводник – графическая оболочка ОС Windows, по совместительству диспетчер файлов.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Появился впервые в Windows 95.</a:t>
            </a:r>
            <a:endParaRPr lang="ru-RU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9822013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048958" y="1863254"/>
            <a:ext cx="6094082" cy="4550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454656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Графические оболочки: Windows. </a:t>
            </a:r>
            <a:r>
              <a:rPr lang="ru-RU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Talisman Desktop</a:t>
            </a:r>
            <a:endParaRPr sz="2200"/>
          </a:p>
        </p:txBody>
      </p:sp>
      <p:pic>
        <p:nvPicPr>
          <p:cNvPr id="41821959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26873" y="859356"/>
            <a:ext cx="8738251" cy="57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277714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Графические оболочки: Windows. </a:t>
            </a:r>
            <a:r>
              <a:rPr lang="ru-RU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Talisman Desktop</a:t>
            </a:r>
            <a:endParaRPr sz="2200"/>
          </a:p>
        </p:txBody>
      </p:sp>
      <p:pic>
        <p:nvPicPr>
          <p:cNvPr id="16515632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42841" y="978626"/>
            <a:ext cx="8706317" cy="5497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947993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Графические оболочки: Windows. </a:t>
            </a:r>
            <a:r>
              <a:rPr lang="ru-RU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Talisman Desktop</a:t>
            </a:r>
            <a:endParaRPr sz="2200"/>
          </a:p>
        </p:txBody>
      </p:sp>
      <p:pic>
        <p:nvPicPr>
          <p:cNvPr id="155177121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27374" y="913221"/>
            <a:ext cx="8937251" cy="5645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747452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Графические оболочки: Windows. </a:t>
            </a:r>
            <a:r>
              <a:rPr lang="ru-RU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Aston Shell</a:t>
            </a:r>
            <a:endParaRPr sz="2200"/>
          </a:p>
        </p:txBody>
      </p:sp>
      <p:pic>
        <p:nvPicPr>
          <p:cNvPr id="1507140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33463" y="980196"/>
            <a:ext cx="8725073" cy="5493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720484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Графические оболочки: Windows</a:t>
            </a:r>
            <a:r>
              <a:rPr sz="2200"/>
              <a:t> 7</a:t>
            </a:r>
            <a:endParaRPr sz="2200"/>
          </a:p>
        </p:txBody>
      </p:sp>
      <p:pic>
        <p:nvPicPr>
          <p:cNvPr id="92441283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534458" y="1011417"/>
            <a:ext cx="6907051" cy="5525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222562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Графические оболочки: Windows</a:t>
            </a:r>
            <a:r>
              <a:rPr sz="2200"/>
              <a:t> 8</a:t>
            </a:r>
            <a:endParaRPr sz="2200"/>
          </a:p>
        </p:txBody>
      </p:sp>
      <p:pic>
        <p:nvPicPr>
          <p:cNvPr id="99648701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339213" y="962319"/>
            <a:ext cx="7513572" cy="5628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ONLYOFFICE/8.1.1.27</Application>
  <DocSecurity>0</DocSecurity>
  <PresentationFormat>Widescreen</PresentationFormat>
  <Paragraphs>0</Paragraphs>
  <Slides>20</Slides>
  <Notes>20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7</cp:revision>
  <dcterms:modified xsi:type="dcterms:W3CDTF">2024-09-30T20:35:13Z</dcterms:modified>
  <cp:category/>
  <cp:contentStatus/>
  <cp:version/>
</cp:coreProperties>
</file>